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5" r:id="rId9"/>
    <p:sldId id="266" r:id="rId10"/>
    <p:sldId id="267" r:id="rId11"/>
    <p:sldId id="263" r:id="rId12"/>
    <p:sldId id="264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0D59EA-E000-9C36-FF1B-750FC3741CA3}" v="159" dt="2021-12-02T12:52:59.451"/>
    <p1510:client id="{DB08C870-DE64-56F6-C05D-97D29DC7A369}" v="1062" dt="2021-12-02T12:26:43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64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3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28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3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0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2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1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1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3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52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2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Ingegneria dei dati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Assignment #2</a:t>
            </a: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974F3636-4031-4590-9AD3-697941C57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1" r="-2" b="-2"/>
          <a:stretch/>
        </p:blipFill>
        <p:spPr>
          <a:xfrm>
            <a:off x="4864608" y="1427366"/>
            <a:ext cx="6846363" cy="385201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1FE79CF-EF6B-4B62-A9D4-243618E4B3B7}"/>
              </a:ext>
            </a:extLst>
          </p:cNvPr>
          <p:cNvSpPr txBox="1"/>
          <p:nvPr/>
        </p:nvSpPr>
        <p:spPr>
          <a:xfrm>
            <a:off x="707571" y="56170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it-IT" dirty="0"/>
              <a:t>Raffaele Scarano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2B9CB9-E3C8-4176-AE61-CB57A7CD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it-IT" sz="2800" dirty="0" err="1"/>
              <a:t>scrapeEmployees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F27C06-D61F-4333-8533-CFFD46495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/>
              <a:t>Per </a:t>
            </a:r>
            <a:r>
              <a:rPr lang="en-US" sz="1700" dirty="0" err="1"/>
              <a:t>ogni</a:t>
            </a:r>
            <a:r>
              <a:rPr lang="en-US" sz="1700" dirty="0"/>
              <a:t> </a:t>
            </a:r>
            <a:r>
              <a:rPr lang="en-US" sz="1700" dirty="0" err="1"/>
              <a:t>dipendente</a:t>
            </a:r>
            <a:r>
              <a:rPr lang="en-US" sz="1700" dirty="0"/>
              <a:t> </a:t>
            </a:r>
            <a:r>
              <a:rPr lang="en-US" sz="1700" dirty="0" err="1"/>
              <a:t>della</a:t>
            </a:r>
            <a:r>
              <a:rPr lang="en-US" sz="1700" dirty="0"/>
              <a:t> </a:t>
            </a:r>
            <a:r>
              <a:rPr lang="en-US" sz="1700" dirty="0" err="1"/>
              <a:t>tabella</a:t>
            </a:r>
            <a:r>
              <a:rPr lang="en-US" sz="1700" dirty="0"/>
              <a:t> </a:t>
            </a:r>
            <a:r>
              <a:rPr lang="en-US" sz="1700" dirty="0" err="1"/>
              <a:t>seleziono</a:t>
            </a:r>
            <a:r>
              <a:rPr lang="en-US" sz="1700" dirty="0"/>
              <a:t> </a:t>
            </a:r>
            <a:r>
              <a:rPr lang="en-US" sz="1700" dirty="0" err="1"/>
              <a:t>i</a:t>
            </a:r>
            <a:r>
              <a:rPr lang="en-US" sz="1700" dirty="0"/>
              <a:t> </a:t>
            </a:r>
            <a:r>
              <a:rPr lang="en-US" sz="1700" dirty="0" err="1"/>
              <a:t>dati</a:t>
            </a:r>
            <a:r>
              <a:rPr lang="en-US" sz="1700" dirty="0"/>
              <a:t> </a:t>
            </a:r>
            <a:r>
              <a:rPr lang="en-US" sz="1700" dirty="0" err="1"/>
              <a:t>che</a:t>
            </a:r>
            <a:r>
              <a:rPr lang="en-US" sz="1700" dirty="0"/>
              <a:t> mi </a:t>
            </a:r>
            <a:r>
              <a:rPr lang="en-US" sz="1700" dirty="0" err="1"/>
              <a:t>occorrono</a:t>
            </a:r>
            <a:r>
              <a:rPr lang="en-US" sz="1700" dirty="0"/>
              <a:t> e li salvo </a:t>
            </a:r>
            <a:r>
              <a:rPr lang="en-US" sz="1700" dirty="0" err="1"/>
              <a:t>nel</a:t>
            </a:r>
            <a:r>
              <a:rPr lang="en-US" sz="1700" dirty="0"/>
              <a:t> db.</a:t>
            </a: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9150385-C2EA-4BC2-814D-D3B7DB8CD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957285"/>
            <a:ext cx="6656832" cy="48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75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FF2BCF-25F0-430E-ADDE-D94A031E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it-IT" sz="3200"/>
              <a:t>Data repository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82D74AB-1425-4279-AB7F-9828C48EB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SqLite3</a:t>
            </a:r>
          </a:p>
        </p:txBody>
      </p:sp>
      <p:pic>
        <p:nvPicPr>
          <p:cNvPr id="6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8EC57E53-817F-4D86-8AA2-43D1469A5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5" t="50433" b="-173"/>
          <a:stretch/>
        </p:blipFill>
        <p:spPr>
          <a:xfrm>
            <a:off x="557783" y="3231519"/>
            <a:ext cx="5481509" cy="2479620"/>
          </a:xfrm>
          <a:prstGeom prst="rect">
            <a:avLst/>
          </a:prstGeom>
        </p:spPr>
      </p:pic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B14C5CDE-14A1-4E92-8A67-0472A845B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5" t="1457" r="126" b="182"/>
          <a:stretch/>
        </p:blipFill>
        <p:spPr>
          <a:xfrm>
            <a:off x="6533735" y="2780197"/>
            <a:ext cx="4935814" cy="342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9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C1AC1-BE4C-4967-9843-36120200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it-IT" sz="3200"/>
              <a:t>Stock_company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5F488D6-A1ED-4D47-BD54-2EA7E98D1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4" name="Immagine 4" descr="Immagine che contiene testo, elettronico, tabellonesegnapunti, screenshot&#10;&#10;Descrizione generata automaticamente">
            <a:extLst>
              <a:ext uri="{FF2B5EF4-FFF2-40B4-BE49-F238E27FC236}">
                <a16:creationId xmlns:a16="http://schemas.microsoft.com/office/drawing/2014/main" id="{09E13B4A-19BB-4E4D-A9C9-72F714F4F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317637"/>
            <a:ext cx="11164824" cy="231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87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6380521-FA6A-48AF-8DEE-E0F084734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it-IT" sz="3200"/>
              <a:t>Stock_employee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2DD62-DE60-4F90-879D-47CAF81A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  <p:pic>
        <p:nvPicPr>
          <p:cNvPr id="4" name="Immagine 4" descr="Immagine che contiene testo, tabellonesegnapunti, nero&#10;&#10;Descrizione generata automaticamente">
            <a:extLst>
              <a:ext uri="{FF2B5EF4-FFF2-40B4-BE49-F238E27FC236}">
                <a16:creationId xmlns:a16="http://schemas.microsoft.com/office/drawing/2014/main" id="{50EBDE9C-F686-4DD1-8F07-550FD9B7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" y="2734056"/>
            <a:ext cx="10972799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4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46D38F-BDB6-49E0-B1B2-02C83BC1E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po' di statistiche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315DC9-101D-4DBD-A777-786A9A3B0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1985 diverse </a:t>
            </a:r>
            <a:r>
              <a:rPr lang="it-IT" dirty="0">
                <a:ea typeface="+mn-lt"/>
                <a:cs typeface="+mn-lt"/>
              </a:rPr>
              <a:t>aziende</a:t>
            </a:r>
          </a:p>
          <a:p>
            <a:r>
              <a:rPr lang="it-IT" dirty="0">
                <a:ea typeface="+mn-lt"/>
                <a:cs typeface="+mn-lt"/>
              </a:rPr>
              <a:t>19.769 diversi dipendenti</a:t>
            </a:r>
          </a:p>
          <a:p>
            <a:r>
              <a:rPr lang="it-IT" dirty="0">
                <a:ea typeface="+mn-lt"/>
                <a:cs typeface="+mn-lt"/>
              </a:rPr>
              <a:t>134 aziende duplicate</a:t>
            </a:r>
          </a:p>
          <a:p>
            <a:r>
              <a:rPr lang="it-IT" dirty="0">
                <a:ea typeface="+mn-lt"/>
                <a:cs typeface="+mn-lt"/>
              </a:rPr>
              <a:t>1.769 dipendenti duplicati</a:t>
            </a:r>
          </a:p>
        </p:txBody>
      </p:sp>
    </p:spTree>
    <p:extLst>
      <p:ext uri="{BB962C8B-B14F-4D97-AF65-F5344CB8AC3E}">
        <p14:creationId xmlns:p14="http://schemas.microsoft.com/office/powerpoint/2010/main" val="1831116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D38F-BDB6-49E0-B1B2-02C83BC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Distribuzione aziende per settore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26F373-3D69-47C6-AEE2-06D8EA7F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377" y="2139484"/>
            <a:ext cx="3502517" cy="4096512"/>
          </a:xfrm>
          <a:prstGeom prst="rect">
            <a:avLst/>
          </a:prstGeom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595AB0C4-EE1B-4C51-96E9-45BBC0124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0302" y="2314902"/>
            <a:ext cx="5596128" cy="374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6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41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43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D38F-BDB6-49E0-B1B2-02C83BC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Distribuzione </a:t>
            </a:r>
            <a:r>
              <a:rPr lang="en-US"/>
              <a:t>aziende</a:t>
            </a:r>
            <a:r>
              <a:rPr lang="en-US" dirty="0"/>
              <a:t> per </a:t>
            </a:r>
            <a:r>
              <a:rPr lang="en-US"/>
              <a:t>tipo</a:t>
            </a:r>
          </a:p>
        </p:txBody>
      </p:sp>
      <p:sp>
        <p:nvSpPr>
          <p:cNvPr id="41" name="Rectangle: Rounded Corners 45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Immagine 7" descr="Immagine che contiene testo, schermo, screenshot&#10;&#10;Descrizione generata automaticamente">
            <a:extLst>
              <a:ext uri="{FF2B5EF4-FFF2-40B4-BE49-F238E27FC236}">
                <a16:creationId xmlns:a16="http://schemas.microsoft.com/office/drawing/2014/main" id="{2526F373-3D69-47C6-AEE2-06D8EA7F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72" y="2758827"/>
            <a:ext cx="4643628" cy="3086425"/>
          </a:xfrm>
          <a:prstGeom prst="rect">
            <a:avLst/>
          </a:prstGeom>
        </p:spPr>
      </p:pic>
      <p:pic>
        <p:nvPicPr>
          <p:cNvPr id="3" name="Immagine 3">
            <a:extLst>
              <a:ext uri="{FF2B5EF4-FFF2-40B4-BE49-F238E27FC236}">
                <a16:creationId xmlns:a16="http://schemas.microsoft.com/office/drawing/2014/main" id="{869D5221-B857-419B-9D78-6DCE2670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2" y="2327231"/>
            <a:ext cx="5875528" cy="361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45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F0C5EB1-53C5-4FB3-9E67-CC85585DF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Distribuzione per fonte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FD8602B4-B7DC-4CC0-8AFC-804C2E84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623737"/>
            <a:ext cx="5140661" cy="3431391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E59C6A18-6C51-4120-BA4F-6800DAA7A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42" y="2623739"/>
            <a:ext cx="5140656" cy="343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08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D38F-BDB6-49E0-B1B2-02C83BC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700"/>
              <a:t>Distribuzione dipendente per titolo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26F373-3D69-47C6-AEE2-06D8EA7F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3" y="2139484"/>
            <a:ext cx="5573485" cy="4096512"/>
          </a:xfrm>
          <a:prstGeom prst="rect">
            <a:avLst/>
          </a:prstGeom>
        </p:spPr>
      </p:pic>
      <p:pic>
        <p:nvPicPr>
          <p:cNvPr id="3" name="Immagine 3">
            <a:extLst>
              <a:ext uri="{FF2B5EF4-FFF2-40B4-BE49-F238E27FC236}">
                <a16:creationId xmlns:a16="http://schemas.microsoft.com/office/drawing/2014/main" id="{869D5221-B857-419B-9D78-6DCE2670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385351"/>
            <a:ext cx="5596128" cy="360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4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E46D38F-BDB6-49E0-B1B2-02C83BC1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Distribuzione #dipendenti per azienda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2526F373-3D69-47C6-AEE2-06D8EA7FE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696" y="2091095"/>
            <a:ext cx="2534259" cy="4206240"/>
          </a:xfrm>
          <a:prstGeom prst="rect">
            <a:avLst/>
          </a:prstGeom>
        </p:spPr>
      </p:pic>
      <p:pic>
        <p:nvPicPr>
          <p:cNvPr id="3" name="Immagine 3">
            <a:extLst>
              <a:ext uri="{FF2B5EF4-FFF2-40B4-BE49-F238E27FC236}">
                <a16:creationId xmlns:a16="http://schemas.microsoft.com/office/drawing/2014/main" id="{869D5221-B857-419B-9D78-6DCE2670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344250"/>
            <a:ext cx="5431536" cy="368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9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9E6EFEE-6516-482C-B143-F97F9BF89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F0D2C0-CD0C-470C-8851-D8B2CC417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748766" y="3248002"/>
            <a:ext cx="5688917" cy="1913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D86622B8-5FEE-46DE-BFED-729E5DDA3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71" r="1" b="2584"/>
          <a:stretch/>
        </p:blipFill>
        <p:spPr>
          <a:xfrm>
            <a:off x="583656" y="499236"/>
            <a:ext cx="11024687" cy="568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32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eckmate move on chessboard">
            <a:extLst>
              <a:ext uri="{FF2B5EF4-FFF2-40B4-BE49-F238E27FC236}">
                <a16:creationId xmlns:a16="http://schemas.microsoft.com/office/drawing/2014/main" id="{052AB0CF-1E7E-487B-BE45-F461977FD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94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215D27-D9A4-4C4F-9302-4F2A1EFE6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4014126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A7FB48B-C1EB-4655-A0B3-82C330F14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98" y="1106034"/>
            <a:ext cx="501907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Le fonti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1877D494-783D-4EE5-AF86-0ECD9B518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76886" y="625683"/>
            <a:ext cx="2743200" cy="27432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47500C51-3DB9-4128-A74E-DD292F8B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071" y="4056661"/>
            <a:ext cx="4708833" cy="17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6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D91D9A-9BC3-45A3-9F28-9EEF47F4A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Investing.com stock screener</a:t>
            </a:r>
          </a:p>
        </p:txBody>
      </p:sp>
      <p:sp>
        <p:nvSpPr>
          <p:cNvPr id="36" name="Rectangle 4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11C2CA3-738E-47F0-A8D2-30C1BAE4CF23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https://uk.investing.com/stock-screener/?sp=country::4|sector::a|industry::a|equityType::a&lt;eq_market_cap;1</a:t>
            </a:r>
            <a:endParaRPr lang="en-US" sz="1700"/>
          </a:p>
        </p:txBody>
      </p:sp>
      <p:pic>
        <p:nvPicPr>
          <p:cNvPr id="4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0FAE47B-4785-49DC-B3F6-86E490CCF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849" t="-125" r="1486" b="58177"/>
          <a:stretch/>
        </p:blipFill>
        <p:spPr>
          <a:xfrm>
            <a:off x="5120640" y="986954"/>
            <a:ext cx="6656832" cy="478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5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76C3F0-7C3E-48EE-976B-230962A8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About company</a:t>
            </a:r>
          </a:p>
        </p:txBody>
      </p:sp>
      <p:sp>
        <p:nvSpPr>
          <p:cNvPr id="29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B6B521-799B-4438-B9DE-DC16E292DB62}"/>
              </a:ext>
            </a:extLst>
          </p:cNvPr>
          <p:cNvSpPr txBox="1"/>
          <p:nvPr/>
        </p:nvSpPr>
        <p:spPr>
          <a:xfrm>
            <a:off x="841248" y="2252870"/>
            <a:ext cx="5993892" cy="3560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La pagina di profilo della compagnia mostra informazioni sulla compagnia e sui principali dipendenti.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https://uk.investing.com/equities/toyota-motor-corporation-company-profile?cid=29570</a:t>
            </a: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77E94948-277B-4EEB-9BB2-320553B09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550" b="26765"/>
          <a:stretch/>
        </p:blipFill>
        <p:spPr>
          <a:xfrm>
            <a:off x="7700855" y="630936"/>
            <a:ext cx="4055574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8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7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D91D9A-9BC3-45A3-9F28-9EEF47F4A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Uk.finance.yahoo</a:t>
            </a:r>
            <a:br>
              <a:rPr lang="en-US" sz="2800" dirty="0"/>
            </a:br>
            <a:r>
              <a:rPr lang="en-US" sz="2800" dirty="0"/>
              <a:t>screener</a:t>
            </a:r>
          </a:p>
        </p:txBody>
      </p:sp>
      <p:sp>
        <p:nvSpPr>
          <p:cNvPr id="37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43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11C2CA3-738E-47F0-A8D2-30C1BAE4CF23}"/>
              </a:ext>
            </a:extLst>
          </p:cNvPr>
          <p:cNvSpPr txBox="1"/>
          <p:nvPr/>
        </p:nvSpPr>
        <p:spPr>
          <a:xfrm>
            <a:off x="841247" y="2359152"/>
            <a:ext cx="3410712" cy="34250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https://uk.finance.yahoo.com/screener/unsaved/feea093b-2a61-4c0b-a8f1-4d0c7bb9a59e?dependentField=sector&amp;dependentValues=&amp;offset=0&amp;count=100</a:t>
            </a:r>
            <a:br>
              <a:rPr lang="en-US" sz="1700" dirty="0"/>
            </a:br>
            <a:endParaRPr lang="en-US" sz="1700"/>
          </a:p>
        </p:txBody>
      </p:sp>
      <p:pic>
        <p:nvPicPr>
          <p:cNvPr id="11" name="Immagine 12">
            <a:extLst>
              <a:ext uri="{FF2B5EF4-FFF2-40B4-BE49-F238E27FC236}">
                <a16:creationId xmlns:a16="http://schemas.microsoft.com/office/drawing/2014/main" id="{EC1BEF22-73CE-434F-8B55-6FCA29A13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2" b="3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4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76C3F0-7C3E-48EE-976B-230962A87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About company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B6B521-799B-4438-B9DE-DC16E292DB62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La </a:t>
            </a:r>
            <a:r>
              <a:rPr lang="en-US" sz="1700" dirty="0" err="1"/>
              <a:t>pagina</a:t>
            </a:r>
            <a:r>
              <a:rPr lang="en-US" sz="1700" dirty="0"/>
              <a:t> di </a:t>
            </a:r>
            <a:r>
              <a:rPr lang="en-US" sz="1700" dirty="0" err="1"/>
              <a:t>profilo</a:t>
            </a:r>
            <a:r>
              <a:rPr lang="en-US" sz="1700" dirty="0"/>
              <a:t> </a:t>
            </a:r>
            <a:r>
              <a:rPr lang="en-US" sz="1700" dirty="0" err="1"/>
              <a:t>della</a:t>
            </a:r>
            <a:r>
              <a:rPr lang="en-US" sz="1700" dirty="0"/>
              <a:t> </a:t>
            </a:r>
            <a:r>
              <a:rPr lang="en-US" sz="1700" dirty="0" err="1"/>
              <a:t>compagnia</a:t>
            </a:r>
            <a:r>
              <a:rPr lang="en-US" sz="1700" dirty="0"/>
              <a:t> </a:t>
            </a:r>
            <a:r>
              <a:rPr lang="en-US" sz="1700" dirty="0" err="1"/>
              <a:t>mostra</a:t>
            </a:r>
            <a:r>
              <a:rPr lang="en-US" sz="1700" dirty="0"/>
              <a:t> </a:t>
            </a:r>
            <a:r>
              <a:rPr lang="en-US" sz="1700" dirty="0" err="1"/>
              <a:t>informazioni</a:t>
            </a:r>
            <a:r>
              <a:rPr lang="en-US" sz="1700" dirty="0"/>
              <a:t> </a:t>
            </a:r>
            <a:r>
              <a:rPr lang="en-US" sz="1700" dirty="0" err="1"/>
              <a:t>sulla</a:t>
            </a:r>
            <a:r>
              <a:rPr lang="en-US" sz="1700" dirty="0"/>
              <a:t> </a:t>
            </a:r>
            <a:r>
              <a:rPr lang="en-US" sz="1700" dirty="0" err="1"/>
              <a:t>compagnia</a:t>
            </a:r>
            <a:r>
              <a:rPr lang="en-US" sz="1700" dirty="0"/>
              <a:t> e sui </a:t>
            </a:r>
            <a:r>
              <a:rPr lang="en-US" sz="1700" dirty="0" err="1"/>
              <a:t>principali</a:t>
            </a:r>
            <a:r>
              <a:rPr lang="en-US" sz="1700" dirty="0"/>
              <a:t> </a:t>
            </a:r>
            <a:r>
              <a:rPr lang="en-US" sz="1700" dirty="0" err="1"/>
              <a:t>dipendenti</a:t>
            </a:r>
            <a:r>
              <a:rPr lang="en-US" sz="1700" dirty="0"/>
              <a:t>.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ea typeface="+mn-lt"/>
                <a:cs typeface="+mn-lt"/>
              </a:rPr>
              <a:t>https://uk.finance.yahoo.com/quote/GDS/profile?p=GDS</a:t>
            </a:r>
          </a:p>
        </p:txBody>
      </p:sp>
      <p:pic>
        <p:nvPicPr>
          <p:cNvPr id="7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D1B3CB5-8FA4-4E4F-97C1-116AD4A46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7255" y="630936"/>
            <a:ext cx="6503602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9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3BC1F4-101E-4D0A-AE76-2F651DF54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37285" cy="1645920"/>
          </a:xfrm>
        </p:spPr>
        <p:txBody>
          <a:bodyPr>
            <a:normAutofit/>
          </a:bodyPr>
          <a:lstStyle/>
          <a:p>
            <a:r>
              <a:rPr lang="it-IT" sz="3200" dirty="0"/>
              <a:t>Il processo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53F9D5-58E3-430A-B959-1B5B26912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Il primo </a:t>
            </a:r>
            <a:r>
              <a:rPr lang="en-US" sz="1800" dirty="0" err="1"/>
              <a:t>passo</a:t>
            </a:r>
            <a:r>
              <a:rPr lang="en-US" sz="1800" dirty="0"/>
              <a:t> è </a:t>
            </a:r>
            <a:r>
              <a:rPr lang="en-US" sz="1800" dirty="0" err="1"/>
              <a:t>quello</a:t>
            </a:r>
            <a:r>
              <a:rPr lang="en-US" sz="1800" dirty="0"/>
              <a:t> di </a:t>
            </a:r>
            <a:r>
              <a:rPr lang="en-US" sz="1800" dirty="0" err="1"/>
              <a:t>prendere</a:t>
            </a:r>
            <a:r>
              <a:rPr lang="en-US" sz="1800" dirty="0"/>
              <a:t> e </a:t>
            </a:r>
            <a:r>
              <a:rPr lang="en-US" sz="1800" dirty="0" err="1"/>
              <a:t>salvare</a:t>
            </a:r>
            <a:r>
              <a:rPr lang="en-US" sz="1800" dirty="0"/>
              <a:t> la </a:t>
            </a:r>
            <a:r>
              <a:rPr lang="en-US" sz="1800" dirty="0" err="1"/>
              <a:t>lista</a:t>
            </a:r>
            <a:r>
              <a:rPr lang="en-US" sz="1800" dirty="0"/>
              <a:t> di links </a:t>
            </a:r>
            <a:r>
              <a:rPr lang="en-US" sz="1800" dirty="0" err="1"/>
              <a:t>dalla</a:t>
            </a:r>
            <a:r>
              <a:rPr lang="en-US" sz="1800" dirty="0"/>
              <a:t> </a:t>
            </a:r>
            <a:r>
              <a:rPr lang="en-US" sz="1800" dirty="0" err="1"/>
              <a:t>pagina</a:t>
            </a:r>
            <a:r>
              <a:rPr lang="en-US" sz="1800" dirty="0"/>
              <a:t> </a:t>
            </a:r>
            <a:r>
              <a:rPr lang="en-US" sz="1800" dirty="0" err="1"/>
              <a:t>iniziale</a:t>
            </a:r>
            <a:r>
              <a:rPr lang="en-US" sz="1800" dirty="0"/>
              <a:t>, </a:t>
            </a:r>
            <a:r>
              <a:rPr lang="en-US" sz="1800" dirty="0" err="1"/>
              <a:t>successivamente</a:t>
            </a:r>
            <a:r>
              <a:rPr lang="en-US" sz="1800" dirty="0"/>
              <a:t> la </a:t>
            </a:r>
            <a:r>
              <a:rPr lang="en-US" sz="1800" dirty="0" err="1"/>
              <a:t>divido</a:t>
            </a:r>
            <a:r>
              <a:rPr lang="en-US" sz="1800" dirty="0"/>
              <a:t> in ranges per </a:t>
            </a:r>
            <a:r>
              <a:rPr lang="en-US" sz="1800" dirty="0" err="1"/>
              <a:t>processarla</a:t>
            </a:r>
            <a:r>
              <a:rPr lang="en-US" sz="1800" dirty="0"/>
              <a:t> </a:t>
            </a:r>
            <a:r>
              <a:rPr lang="en-US" sz="1800" dirty="0" err="1"/>
              <a:t>utilizzando</a:t>
            </a:r>
            <a:r>
              <a:rPr lang="en-US" sz="1800" dirty="0"/>
              <a:t> </a:t>
            </a:r>
            <a:r>
              <a:rPr lang="en-US" sz="1800" dirty="0" err="1"/>
              <a:t>più</a:t>
            </a:r>
            <a:r>
              <a:rPr lang="en-US" sz="1800" dirty="0"/>
              <a:t> Threads.</a:t>
            </a:r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21021C31-1C25-4A77-A442-17B809AE6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" y="3178077"/>
            <a:ext cx="11164824" cy="259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24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02B289-3F1B-47C0-A45D-BDCBD68E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it-IT" sz="2800"/>
              <a:t>worker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0A4280C-8711-4577-A9ED-7A72228C2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 err="1"/>
              <a:t>Utilizzando</a:t>
            </a:r>
            <a:r>
              <a:rPr lang="en-US" sz="1700" dirty="0"/>
              <a:t> </a:t>
            </a:r>
            <a:r>
              <a:rPr lang="en-US" sz="1700" dirty="0" err="1"/>
              <a:t>gli</a:t>
            </a:r>
            <a:r>
              <a:rPr lang="en-US" sz="1700" dirty="0"/>
              <a:t> </a:t>
            </a:r>
            <a:r>
              <a:rPr lang="en-US" sz="1700" dirty="0" err="1"/>
              <a:t>xpath</a:t>
            </a:r>
            <a:r>
              <a:rPr lang="en-US" sz="1700" dirty="0"/>
              <a:t> </a:t>
            </a:r>
            <a:r>
              <a:rPr lang="en-US" sz="1700" dirty="0" err="1"/>
              <a:t>seleziono</a:t>
            </a:r>
            <a:r>
              <a:rPr lang="en-US" sz="1700" dirty="0"/>
              <a:t> le </a:t>
            </a:r>
            <a:r>
              <a:rPr lang="en-US" sz="1700" dirty="0" err="1"/>
              <a:t>informazioni</a:t>
            </a:r>
            <a:r>
              <a:rPr lang="en-US" sz="1700" dirty="0"/>
              <a:t> </a:t>
            </a:r>
            <a:r>
              <a:rPr lang="en-US" sz="1700" dirty="0" err="1"/>
              <a:t>che</a:t>
            </a:r>
            <a:r>
              <a:rPr lang="en-US" sz="1700" dirty="0"/>
              <a:t> mi </a:t>
            </a:r>
            <a:r>
              <a:rPr lang="en-US" sz="1700" dirty="0" err="1"/>
              <a:t>occorrono</a:t>
            </a:r>
            <a:r>
              <a:rPr lang="en-US" sz="1700" dirty="0"/>
              <a:t> </a:t>
            </a:r>
            <a:r>
              <a:rPr lang="en-US" sz="1700" dirty="0" err="1"/>
              <a:t>dalla</a:t>
            </a:r>
            <a:r>
              <a:rPr lang="en-US" sz="1700" dirty="0"/>
              <a:t> </a:t>
            </a:r>
            <a:r>
              <a:rPr lang="en-US" sz="1700" dirty="0" err="1"/>
              <a:t>pagina</a:t>
            </a:r>
            <a:r>
              <a:rPr lang="en-US" sz="1700" dirty="0"/>
              <a:t> </a:t>
            </a:r>
            <a:r>
              <a:rPr lang="en-US" sz="1700" dirty="0" err="1"/>
              <a:t>profilo</a:t>
            </a:r>
            <a:r>
              <a:rPr lang="en-US" sz="1700" dirty="0"/>
              <a:t> </a:t>
            </a:r>
            <a:r>
              <a:rPr lang="en-US" sz="1700" dirty="0" err="1"/>
              <a:t>della</a:t>
            </a:r>
            <a:r>
              <a:rPr lang="en-US" sz="1700" dirty="0"/>
              <a:t> </a:t>
            </a:r>
            <a:r>
              <a:rPr lang="en-US" sz="1700" dirty="0" err="1"/>
              <a:t>società</a:t>
            </a:r>
            <a:r>
              <a:rPr lang="en-US" sz="1700" dirty="0"/>
              <a:t> e le salvo </a:t>
            </a:r>
            <a:r>
              <a:rPr lang="en-US" sz="1700" dirty="0" err="1"/>
              <a:t>nel</a:t>
            </a:r>
            <a:r>
              <a:rPr lang="en-US" sz="1700" dirty="0"/>
              <a:t> db.</a:t>
            </a:r>
          </a:p>
          <a:p>
            <a:endParaRPr lang="en-US" sz="1700" dirty="0"/>
          </a:p>
        </p:txBody>
      </p:sp>
      <p:pic>
        <p:nvPicPr>
          <p:cNvPr id="4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78E2BA3-4131-46EA-BF2D-56692AE55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924002"/>
            <a:ext cx="6656832" cy="49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9631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1" baseType="lpstr">
      <vt:lpstr>AccentBoxVTI</vt:lpstr>
      <vt:lpstr>Ingegneria dei dati</vt:lpstr>
      <vt:lpstr>Presentazione standard di PowerPoint</vt:lpstr>
      <vt:lpstr>Le fonti</vt:lpstr>
      <vt:lpstr>Investing.com stock screener</vt:lpstr>
      <vt:lpstr>About company</vt:lpstr>
      <vt:lpstr>Uk.finance.yahoo screener</vt:lpstr>
      <vt:lpstr>About company</vt:lpstr>
      <vt:lpstr>Il processo</vt:lpstr>
      <vt:lpstr>worker</vt:lpstr>
      <vt:lpstr>scrapeEmployees</vt:lpstr>
      <vt:lpstr>Data repository</vt:lpstr>
      <vt:lpstr>Stock_company</vt:lpstr>
      <vt:lpstr>Stock_employee</vt:lpstr>
      <vt:lpstr>Un po' di statistiche</vt:lpstr>
      <vt:lpstr>Distribuzione aziende per settore</vt:lpstr>
      <vt:lpstr>Distribuzione aziende per tipo</vt:lpstr>
      <vt:lpstr>Distribuzione per fonte</vt:lpstr>
      <vt:lpstr>Distribuzione dipendente per titolo</vt:lpstr>
      <vt:lpstr>Distribuzione #dipendenti per azienda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lastModifiedBy/>
  <cp:revision>370</cp:revision>
  <dcterms:created xsi:type="dcterms:W3CDTF">2021-11-29T11:40:19Z</dcterms:created>
  <dcterms:modified xsi:type="dcterms:W3CDTF">2021-12-02T12:53:40Z</dcterms:modified>
</cp:coreProperties>
</file>